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344" r:id="rId7"/>
    <p:sldId id="345" r:id="rId8"/>
    <p:sldId id="308" r:id="rId9"/>
    <p:sldId id="309" r:id="rId10"/>
    <p:sldId id="310" r:id="rId11"/>
    <p:sldId id="313" r:id="rId12"/>
    <p:sldId id="314" r:id="rId13"/>
    <p:sldId id="302" r:id="rId14"/>
    <p:sldId id="296" r:id="rId15"/>
    <p:sldId id="272" r:id="rId16"/>
    <p:sldId id="273" r:id="rId17"/>
    <p:sldId id="282" r:id="rId18"/>
    <p:sldId id="275" r:id="rId19"/>
    <p:sldId id="283" r:id="rId20"/>
    <p:sldId id="284" r:id="rId21"/>
    <p:sldId id="279" r:id="rId22"/>
    <p:sldId id="339" r:id="rId23"/>
    <p:sldId id="349" r:id="rId24"/>
    <p:sldId id="295" r:id="rId25"/>
    <p:sldId id="346" r:id="rId26"/>
    <p:sldId id="347" r:id="rId27"/>
    <p:sldId id="315" r:id="rId28"/>
    <p:sldId id="351" r:id="rId29"/>
    <p:sldId id="352" r:id="rId30"/>
    <p:sldId id="260" r:id="rId31"/>
    <p:sldId id="262" r:id="rId32"/>
    <p:sldId id="301" r:id="rId33"/>
    <p:sldId id="300" r:id="rId34"/>
    <p:sldId id="353" r:id="rId35"/>
    <p:sldId id="294" r:id="rId36"/>
    <p:sldId id="267" r:id="rId37"/>
    <p:sldId id="270" r:id="rId38"/>
    <p:sldId id="276" r:id="rId39"/>
    <p:sldId id="336" r:id="rId40"/>
    <p:sldId id="354" r:id="rId41"/>
    <p:sldId id="285" r:id="rId42"/>
    <p:sldId id="28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BDC2A-4138-4266-9058-C1920AC03A5C}" v="1" dt="2024-11-14T13:58:08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6" autoAdjust="0"/>
    <p:restoredTop sz="94606" autoAdjust="0"/>
  </p:normalViewPr>
  <p:slideViewPr>
    <p:cSldViewPr>
      <p:cViewPr varScale="1">
        <p:scale>
          <a:sx n="96" d="100"/>
          <a:sy n="96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Georgia" panose="02040502050405020303" pitchFamily="18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Iraq Afghanistan Service Grant (IASG)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 custLinFactNeighborX="0" custLinFactNeighborY="-1752">
        <dgm:presLayoutVars>
          <dgm:bulletEnabled val="1"/>
        </dgm:presLayoutVars>
      </dgm:prSet>
      <dgm:spPr/>
    </dgm:pt>
  </dgm:ptLst>
  <dgm:cxnLst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May have scholarships available to the</a:t>
          </a:r>
        </a:p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500" dirty="0">
              <a:latin typeface="Georgia" panose="02040502050405020303" pitchFamily="18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1800" b="0" dirty="0">
              <a:latin typeface="Georgia" panose="02040502050405020303" pitchFamily="18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Georgia" panose="02040502050405020303" pitchFamily="18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A9B32"/>
        </a:solidFill>
      </dgm:spPr>
      <dgm:t>
        <a:bodyPr/>
        <a:lstStyle/>
        <a:p>
          <a:pPr algn="ctr"/>
          <a:r>
            <a:rPr lang="en-US" sz="1600" b="0" dirty="0">
              <a:latin typeface="Georgia" panose="02040502050405020303" pitchFamily="18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Georgia" panose="02040502050405020303" pitchFamily="18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6983" custScaleY="120635" custLinFactNeighborX="-85" custLinFactNeighborY="2566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26984" custScaleY="116827" custLinFactNeighborX="4556" custLinFactNeighborY="-1330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2010" custScaleY="115906" custLinFactNeighborX="4279" custLinFactNeighborY="-1330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 custLinFactNeighborX="4074" custLinFactNeighborY="-1330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37465" y="3382"/>
          <a:ext cx="2191177" cy="1314706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Federal Pell Grant</a:t>
          </a:r>
        </a:p>
      </dsp:txBody>
      <dsp:txXfrm>
        <a:off x="437465" y="3382"/>
        <a:ext cx="2191177" cy="1314706"/>
      </dsp:txXfrm>
    </dsp:sp>
    <dsp:sp modelId="{26F4202D-5CB8-46DF-851A-DC3432C2C607}">
      <dsp:nvSpPr>
        <dsp:cNvPr id="0" name=""/>
        <dsp:cNvSpPr/>
      </dsp:nvSpPr>
      <dsp:spPr>
        <a:xfrm>
          <a:off x="2847761" y="3382"/>
          <a:ext cx="2191177" cy="1314706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Iraq Afghanistan Service Grant (IASG)</a:t>
          </a:r>
        </a:p>
      </dsp:txBody>
      <dsp:txXfrm>
        <a:off x="2847761" y="3382"/>
        <a:ext cx="2191177" cy="1314706"/>
      </dsp:txXfrm>
    </dsp:sp>
    <dsp:sp modelId="{B0C99F12-FC81-415D-AEAD-4E552DEABC5C}">
      <dsp:nvSpPr>
        <dsp:cNvPr id="0" name=""/>
        <dsp:cNvSpPr/>
      </dsp:nvSpPr>
      <dsp:spPr>
        <a:xfrm>
          <a:off x="5258056" y="3382"/>
          <a:ext cx="2191177" cy="1314706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258056" y="3382"/>
        <a:ext cx="2191177" cy="1314706"/>
      </dsp:txXfrm>
    </dsp:sp>
    <dsp:sp modelId="{2EEFF565-0FA5-4AFE-8EC9-CF46641B257F}">
      <dsp:nvSpPr>
        <dsp:cNvPr id="0" name=""/>
        <dsp:cNvSpPr/>
      </dsp:nvSpPr>
      <dsp:spPr>
        <a:xfrm>
          <a:off x="437465" y="1537206"/>
          <a:ext cx="2191177" cy="1314706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37465" y="1537206"/>
        <a:ext cx="2191177" cy="1314706"/>
      </dsp:txXfrm>
    </dsp:sp>
    <dsp:sp modelId="{5927B7F6-1A6B-4BE6-9A00-80A8F3451E16}">
      <dsp:nvSpPr>
        <dsp:cNvPr id="0" name=""/>
        <dsp:cNvSpPr/>
      </dsp:nvSpPr>
      <dsp:spPr>
        <a:xfrm>
          <a:off x="2847761" y="1537206"/>
          <a:ext cx="2191177" cy="1314706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 panose="02040502050405020303" pitchFamily="18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2847761" y="1537206"/>
        <a:ext cx="2191177" cy="1314706"/>
      </dsp:txXfrm>
    </dsp:sp>
    <dsp:sp modelId="{799B4B1F-19A5-4028-A572-1E0AD4FB66AD}">
      <dsp:nvSpPr>
        <dsp:cNvPr id="0" name=""/>
        <dsp:cNvSpPr/>
      </dsp:nvSpPr>
      <dsp:spPr>
        <a:xfrm>
          <a:off x="5258056" y="1537206"/>
          <a:ext cx="2191177" cy="1314706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258056" y="1537206"/>
        <a:ext cx="2191177" cy="1314706"/>
      </dsp:txXfrm>
    </dsp:sp>
    <dsp:sp modelId="{F8FCE1B0-A15B-4784-82E6-5BFC1F3402C4}">
      <dsp:nvSpPr>
        <dsp:cNvPr id="0" name=""/>
        <dsp:cNvSpPr/>
      </dsp:nvSpPr>
      <dsp:spPr>
        <a:xfrm>
          <a:off x="2847761" y="3047997"/>
          <a:ext cx="2191177" cy="1314706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Federal PLUS Loans</a:t>
          </a:r>
        </a:p>
      </dsp:txBody>
      <dsp:txXfrm>
        <a:off x="2847761" y="3047997"/>
        <a:ext cx="2191177" cy="131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491361"/>
          <a:ext cx="73533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367665" y="6332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09455" y="105111"/>
        <a:ext cx="6553927" cy="772500"/>
      </dsp:txXfrm>
    </dsp:sp>
    <dsp:sp modelId="{E8F38A3F-CBE3-473C-84A5-953BEABFC1C6}">
      <dsp:nvSpPr>
        <dsp:cNvPr id="0" name=""/>
        <dsp:cNvSpPr/>
      </dsp:nvSpPr>
      <dsp:spPr>
        <a:xfrm>
          <a:off x="0" y="1806801"/>
          <a:ext cx="73533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367665" y="137876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09455" y="1420551"/>
        <a:ext cx="6553927" cy="772500"/>
      </dsp:txXfrm>
    </dsp:sp>
    <dsp:sp modelId="{4D806934-682E-475D-AD26-41467F256281}">
      <dsp:nvSpPr>
        <dsp:cNvPr id="0" name=""/>
        <dsp:cNvSpPr/>
      </dsp:nvSpPr>
      <dsp:spPr>
        <a:xfrm>
          <a:off x="0" y="3122241"/>
          <a:ext cx="73533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367665" y="269420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09455" y="2735991"/>
        <a:ext cx="655392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644181"/>
          <a:ext cx="73914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369570" y="9501"/>
          <a:ext cx="6671898" cy="1269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May have scholarships available to the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children of employees</a:t>
          </a:r>
        </a:p>
      </dsp:txBody>
      <dsp:txXfrm>
        <a:off x="431535" y="71466"/>
        <a:ext cx="6547968" cy="1145430"/>
      </dsp:txXfrm>
    </dsp:sp>
    <dsp:sp modelId="{E8F38A3F-CBE3-473C-84A5-953BEABFC1C6}">
      <dsp:nvSpPr>
        <dsp:cNvPr id="0" name=""/>
        <dsp:cNvSpPr/>
      </dsp:nvSpPr>
      <dsp:spPr>
        <a:xfrm>
          <a:off x="0" y="2594661"/>
          <a:ext cx="73914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369570" y="1959981"/>
          <a:ext cx="6671898" cy="1269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eorgia" panose="02040502050405020303" pitchFamily="18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431535" y="2021946"/>
        <a:ext cx="6547968" cy="1145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792849" y="-16010"/>
          <a:ext cx="3657567" cy="3474722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Georgia" panose="02040502050405020303" pitchFamily="18" charset="0"/>
              <a:cs typeface="Arial" panose="020B0604020202020204" pitchFamily="34" charset="0"/>
            </a:rPr>
            <a:t>Scholarships</a:t>
          </a:r>
        </a:p>
      </dsp:txBody>
      <dsp:txXfrm>
        <a:off x="2663433" y="626813"/>
        <a:ext cx="1349816" cy="1034143"/>
      </dsp:txXfrm>
    </dsp:sp>
    <dsp:sp modelId="{12A9E0E2-F062-49BB-8602-5660ED6764EF}">
      <dsp:nvSpPr>
        <dsp:cNvPr id="0" name=""/>
        <dsp:cNvSpPr/>
      </dsp:nvSpPr>
      <dsp:spPr>
        <a:xfrm>
          <a:off x="805125" y="47999"/>
          <a:ext cx="3657596" cy="336503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Georgia" panose="02040502050405020303" pitchFamily="18" charset="0"/>
              <a:cs typeface="Arial" panose="020B0604020202020204" pitchFamily="34" charset="0"/>
            </a:rPr>
            <a:t>Grants</a:t>
          </a:r>
        </a:p>
      </dsp:txBody>
      <dsp:txXfrm>
        <a:off x="2699238" y="1790608"/>
        <a:ext cx="1349827" cy="1001499"/>
      </dsp:txXfrm>
    </dsp:sp>
    <dsp:sp modelId="{D437C0E5-3883-4F51-8AF0-A5736AFED719}">
      <dsp:nvSpPr>
        <dsp:cNvPr id="0" name=""/>
        <dsp:cNvSpPr/>
      </dsp:nvSpPr>
      <dsp:spPr>
        <a:xfrm>
          <a:off x="868781" y="61263"/>
          <a:ext cx="3514327" cy="3338510"/>
        </a:xfrm>
        <a:prstGeom prst="pie">
          <a:avLst>
            <a:gd name="adj1" fmla="val 5400000"/>
            <a:gd name="adj2" fmla="val 10800000"/>
          </a:avLst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Georgia" panose="02040502050405020303" pitchFamily="18" charset="0"/>
              <a:cs typeface="Arial" panose="020B0604020202020204" pitchFamily="34" charset="0"/>
            </a:rPr>
            <a:t>Work-Study Employment</a:t>
          </a:r>
        </a:p>
      </dsp:txBody>
      <dsp:txXfrm>
        <a:off x="1266235" y="1790135"/>
        <a:ext cx="1296954" cy="993604"/>
      </dsp:txXfrm>
    </dsp:sp>
    <dsp:sp modelId="{9229149F-801D-4F67-9D73-4C2AACCF82D7}">
      <dsp:nvSpPr>
        <dsp:cNvPr id="0" name=""/>
        <dsp:cNvSpPr/>
      </dsp:nvSpPr>
      <dsp:spPr>
        <a:xfrm>
          <a:off x="851773" y="-19573"/>
          <a:ext cx="3536534" cy="3500184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Georgia" panose="02040502050405020303" pitchFamily="18" charset="0"/>
              <a:cs typeface="Arial" panose="020B0604020202020204" pitchFamily="34" charset="0"/>
            </a:rPr>
            <a:t>Loans</a:t>
          </a:r>
        </a:p>
      </dsp:txBody>
      <dsp:txXfrm>
        <a:off x="1251738" y="626293"/>
        <a:ext cx="1305149" cy="104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1756E8-89C4-42BD-8556-AECA47B1927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FECC9-577E-41B5-B74A-CE3E1713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6D5329-FBD8-4F8E-B62A-EEF598AF01F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56747-A008-4E85-B278-BD8F78B3E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6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7290"/>
            <a:ext cx="7772400" cy="553998"/>
          </a:xfrm>
        </p:spPr>
        <p:txBody>
          <a:bodyPr/>
          <a:lstStyle>
            <a:lvl1pPr>
              <a:defRPr sz="30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67215" y="3142436"/>
            <a:ext cx="4009571" cy="97599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8911"/>
            <a:ext cx="8229600" cy="4525963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78" y="179868"/>
            <a:ext cx="646331" cy="5851525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46158" cy="58515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545774"/>
            <a:ext cx="7556500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25488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5707" y="1416530"/>
            <a:ext cx="3692070" cy="11922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25707" y="2740937"/>
            <a:ext cx="3692070" cy="2291443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762492" y="1416530"/>
            <a:ext cx="3692070" cy="11922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62492" y="2740937"/>
            <a:ext cx="3692070" cy="2291443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671888" y="746125"/>
            <a:ext cx="4595812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31" y="149939"/>
            <a:ext cx="2785153" cy="830997"/>
          </a:xfrm>
        </p:spPr>
        <p:txBody>
          <a:bodyPr wrap="square"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880"/>
            <a:ext cx="5111750" cy="5853113"/>
          </a:xfrm>
        </p:spPr>
        <p:txBody>
          <a:bodyPr/>
          <a:lstStyle>
            <a:lvl1pPr>
              <a:defRPr sz="3000" baseline="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431" y="1137274"/>
            <a:ext cx="2785153" cy="498888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22313" y="4422775"/>
            <a:ext cx="7693025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04167"/>
            <a:ext cx="7772400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2" y="4526641"/>
            <a:ext cx="7964487" cy="630942"/>
          </a:xfrm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08025" y="968375"/>
            <a:ext cx="7691438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73" y="1019174"/>
            <a:ext cx="3762602" cy="954107"/>
          </a:xfrm>
        </p:spPr>
        <p:txBody>
          <a:bodyPr anchor="b">
            <a:sp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573" y="1986167"/>
            <a:ext cx="3762602" cy="4211752"/>
          </a:xfrm>
        </p:spPr>
        <p:txBody>
          <a:bodyPr/>
          <a:lstStyle>
            <a:lvl1pPr marL="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9174"/>
            <a:ext cx="4041775" cy="954107"/>
          </a:xfrm>
        </p:spPr>
        <p:txBody>
          <a:bodyPr anchor="b">
            <a:sp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6167"/>
            <a:ext cx="4041775" cy="3951288"/>
          </a:xfrm>
        </p:spPr>
        <p:txBody>
          <a:bodyPr/>
          <a:lstStyle>
            <a:lvl1pPr marL="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342" y="137926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55"/>
            <a:ext cx="5486400" cy="55399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952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4985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600200"/>
            <a:ext cx="7754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Georgia"/>
          <a:ea typeface="ＭＳ Ｐゴシック" charset="-128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4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haca College at a Glance | Ithaca College">
            <a:extLst>
              <a:ext uri="{FF2B5EF4-FFF2-40B4-BE49-F238E27FC236}">
                <a16:creationId xmlns:a16="http://schemas.microsoft.com/office/drawing/2014/main" id="{543A60EB-7902-2780-F4F9-FCD5C096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127103" cy="541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A4006-747B-A296-176E-6B0C389A4457}"/>
              </a:ext>
            </a:extLst>
          </p:cNvPr>
          <p:cNvSpPr/>
          <p:nvPr/>
        </p:nvSpPr>
        <p:spPr>
          <a:xfrm>
            <a:off x="533400" y="3657600"/>
            <a:ext cx="4038600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  <a:latin typeface="Georgia" panose="02040502050405020303" pitchFamily="18" charset="0"/>
              </a:rPr>
              <a:t>Financial Aid 101</a:t>
            </a:r>
          </a:p>
          <a:p>
            <a:pPr algn="r"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  <a:latin typeface="Georgia" panose="02040502050405020303" pitchFamily="18" charset="0"/>
              </a:rPr>
              <a:t>2025-2026 Academic Year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Categories of Financial Aid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676400"/>
            <a:ext cx="2667000" cy="3314700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676400"/>
            <a:ext cx="2667000" cy="33147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678230118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Types of Financial Aid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F3573-C9B0-40F5-BE20-91FCEDCE7428}"/>
              </a:ext>
            </a:extLst>
          </p:cNvPr>
          <p:cNvSpPr/>
          <p:nvPr/>
        </p:nvSpPr>
        <p:spPr>
          <a:xfrm>
            <a:off x="3818524" y="313661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88382"/>
              </p:ext>
            </p:extLst>
          </p:nvPr>
        </p:nvGraphicFramePr>
        <p:xfrm>
          <a:off x="2057400" y="1524000"/>
          <a:ext cx="512676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910169" y="2601367"/>
            <a:ext cx="496138" cy="1274261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963624" y="2565357"/>
            <a:ext cx="496138" cy="1272048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158238" y="2823000"/>
            <a:ext cx="107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587726" y="2785883"/>
            <a:ext cx="146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212148382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 Aid: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7263"/>
            <a:ext cx="7772400" cy="500493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Scholarships are typically not based on financial need 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Academic and/or Talent components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Require full-time enrollment and cumulative grade point average (GPA) for renewal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Do not need to be repaid </a:t>
            </a: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 Aid: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1219200"/>
            <a:ext cx="7556500" cy="477633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Grants – federal, state, and institutional aid based on financial need and typically do not have to be repaid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ea typeface="ＭＳ Ｐゴシック"/>
                <a:cs typeface="Arial"/>
              </a:rPr>
              <a:t>Federal Pell Grants</a:t>
            </a:r>
            <a:r>
              <a:rPr lang="en-US" sz="2500" dirty="0">
                <a:latin typeface="Georgia" panose="02040502050405020303" pitchFamily="18" charset="0"/>
                <a:ea typeface="ＭＳ Ｐゴシック"/>
                <a:cs typeface="Calibri"/>
              </a:rPr>
              <a:t>, </a:t>
            </a:r>
            <a:r>
              <a:rPr lang="en-US" sz="2500" dirty="0">
                <a:latin typeface="Georgia" panose="02040502050405020303" pitchFamily="18" charset="0"/>
                <a:ea typeface="ＭＳ Ｐゴシック"/>
                <a:cs typeface="Arial"/>
              </a:rPr>
              <a:t>Federal SEOG, Teach Grants, Iraq and Afghanistan Service Grants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NYS TAP Grants</a:t>
            </a:r>
          </a:p>
          <a:p>
            <a:pPr lvl="1">
              <a:spcBef>
                <a:spcPts val="1200"/>
              </a:spcBef>
            </a:pPr>
            <a:r>
              <a:rPr lang="en-US" sz="2100" dirty="0">
                <a:latin typeface="Georgia" panose="02040502050405020303" pitchFamily="18" charset="0"/>
                <a:cs typeface="Arial" panose="020B0604020202020204" pitchFamily="34" charset="0"/>
              </a:rPr>
              <a:t>NYS TAP Grant awarded to dependent students whose families’ net NYS Taxable Income </a:t>
            </a:r>
            <a:r>
              <a:rPr lang="en-US" sz="2100" u="sng" dirty="0">
                <a:latin typeface="Georgia" panose="02040502050405020303" pitchFamily="18" charset="0"/>
                <a:cs typeface="Arial" panose="020B0604020202020204" pitchFamily="34" charset="0"/>
              </a:rPr>
              <a:t>&lt;</a:t>
            </a:r>
            <a:r>
              <a:rPr lang="en-US" sz="2100" dirty="0">
                <a:latin typeface="Georgia" panose="02040502050405020303" pitchFamily="18" charset="0"/>
                <a:cs typeface="Arial" panose="020B0604020202020204" pitchFamily="34" charset="0"/>
              </a:rPr>
              <a:t> $125,000. </a:t>
            </a:r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 Aid: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Institutional Grants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Usually limited at public institutions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Private institutions will have more resources; not all private colleges have the same funding levels to spend</a:t>
            </a:r>
          </a:p>
          <a:p>
            <a:pPr>
              <a:spcBef>
                <a:spcPct val="1000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Ask each college what type of aid they offer and whether it is based on financial need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Check each college financial aid websites or contact their financial aid offices</a:t>
            </a:r>
          </a:p>
          <a:p>
            <a:pPr>
              <a:spcBef>
                <a:spcPct val="1000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Awards may change from year to year if financial need changes (based on annual FAFSA and CSS Profile, if required)</a:t>
            </a:r>
          </a:p>
          <a:p>
            <a:pPr marL="0" indent="0">
              <a:spcBef>
                <a:spcPct val="100000"/>
              </a:spcBef>
              <a:buNone/>
            </a:pPr>
            <a:endParaRPr lang="en-US" sz="2300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0"/>
            <a:ext cx="8229600" cy="707886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Self-Help Aid: 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pPr>
              <a:spcBef>
                <a:spcPct val="100000"/>
              </a:spcBef>
            </a:pPr>
            <a:endParaRPr lang="en-US" sz="25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Student Employment Opportunities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Federal Work Study based on financial need</a:t>
            </a: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Students normally work 10-12 hours a week and are paid directly for any hours worked</a:t>
            </a:r>
          </a:p>
          <a:p>
            <a:pPr>
              <a:buNone/>
            </a:pPr>
            <a:endParaRPr lang="en-US" dirty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Arial" panose="020B0604020202020204" pitchFamily="34" charset="0"/>
              </a:rPr>
              <a:t>Self-Help Aid: </a:t>
            </a:r>
            <a:r>
              <a:rPr lang="en-US" dirty="0">
                <a:latin typeface="Georgia" panose="02040502050405020303" pitchFamily="18" charset="0"/>
              </a:rPr>
              <a:t>Loan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079500"/>
            <a:ext cx="7556500" cy="499223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Federal Direct Subsidized and Unsubsidized Loans</a:t>
            </a: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ea typeface="ＭＳ Ｐゴシック"/>
                <a:cs typeface="Arial"/>
              </a:rPr>
              <a:t>Subsidized is need-based and interest does not accrue while the student attends at least half time.  Current interest rate is 6.53% </a:t>
            </a:r>
            <a:endParaRPr lang="en-US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ea typeface="ＭＳ Ｐゴシック"/>
                <a:cs typeface="Arial"/>
              </a:rPr>
              <a:t>Unsubsidized is not based on need and interest accrues from the time of disbursement.  Current interest rate is 6.53% </a:t>
            </a:r>
            <a:endParaRPr lang="en-US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Federal Direct PLUS Loan (PLUS = Parent Loan for Undergraduate Students)</a:t>
            </a: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ea typeface="ＭＳ Ｐゴシック"/>
                <a:cs typeface="Arial"/>
              </a:rPr>
              <a:t>Federal loan program available to parents to help meet their SAI. Current interest rate is fixed at 9.08%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Arial" panose="020B0604020202020204" pitchFamily="34" charset="0"/>
              </a:rPr>
              <a:t>Self-Help Aid: 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Loan Types </a:t>
            </a: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(continued)</a:t>
            </a: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Private, Alternative Loans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Loan programs that allow students/families to meet their educational costs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Usually require a cosigner for student borrowers and the student must be 18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Interest rates can be variable or fixed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  <a:cs typeface="Arial" panose="020B0604020202020204" pitchFamily="34" charset="0"/>
              </a:rPr>
              <a:t>ELMSelect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– some schools partner with </a:t>
            </a:r>
            <a:r>
              <a:rPr lang="en-US" dirty="0" err="1">
                <a:latin typeface="Georgia" panose="02040502050405020303" pitchFamily="18" charset="0"/>
                <a:cs typeface="Arial" panose="020B0604020202020204" pitchFamily="34" charset="0"/>
              </a:rPr>
              <a:t>ELMSelect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to make comparing private student loans easy.</a:t>
            </a:r>
          </a:p>
          <a:p>
            <a:pPr>
              <a:spcBef>
                <a:spcPts val="1800"/>
              </a:spcBef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Outside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29286" cy="48525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500" dirty="0">
                <a:latin typeface="Georgia" panose="02040502050405020303" pitchFamily="18" charset="0"/>
                <a:ea typeface="ＭＳ Ｐゴシック"/>
                <a:cs typeface="Arial"/>
              </a:rPr>
              <a:t>Explore outside agencies and local organizations for awards</a:t>
            </a:r>
          </a:p>
          <a:p>
            <a:pPr>
              <a:spcBef>
                <a:spcPts val="18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Check with your employer</a:t>
            </a:r>
          </a:p>
          <a:p>
            <a:pPr>
              <a:spcBef>
                <a:spcPts val="18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Scholarship websites: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www.fastweb.com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www.finaid.org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www.bigfuture.collegeboard.org</a:t>
            </a:r>
          </a:p>
          <a:p>
            <a:pPr>
              <a:spcBef>
                <a:spcPts val="18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 Never pay to apply for scholarships</a:t>
            </a: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50+ Us Capitol Pictures | Download Free Images on Unsplash">
            <a:extLst>
              <a:ext uri="{FF2B5EF4-FFF2-40B4-BE49-F238E27FC236}">
                <a16:creationId xmlns:a16="http://schemas.microsoft.com/office/drawing/2014/main" id="{7C502B42-41CA-8F5F-0CB7-47802DE29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5"/>
          <a:stretch/>
        </p:blipFill>
        <p:spPr bwMode="auto">
          <a:xfrm>
            <a:off x="509665" y="1"/>
            <a:ext cx="813810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C10658-9529-8D6B-B384-64DF55FADAE2}"/>
              </a:ext>
            </a:extLst>
          </p:cNvPr>
          <p:cNvCxnSpPr>
            <a:cxnSpLocks/>
          </p:cNvCxnSpPr>
          <p:nvPr/>
        </p:nvCxnSpPr>
        <p:spPr>
          <a:xfrm>
            <a:off x="509665" y="4267201"/>
            <a:ext cx="8151546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72DA-ADF1-2162-F173-080A56881746}"/>
              </a:ext>
            </a:extLst>
          </p:cNvPr>
          <p:cNvSpPr txBox="1"/>
          <p:nvPr/>
        </p:nvSpPr>
        <p:spPr>
          <a:xfrm>
            <a:off x="1143000" y="449824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FAFSA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11866872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53086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Sources and Types of Financial Aid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FAFSA Simplification Act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Forms to File – FAFSA, CSS, TAP, EXCELSIOR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Award notifications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Special Circumstances</a:t>
            </a:r>
          </a:p>
          <a:p>
            <a:pPr marL="0" indent="0">
              <a:buNone/>
            </a:pPr>
            <a:endParaRPr lang="en-US" sz="1000" dirty="0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FAFSA Simplification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53086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17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First major redesign of the FAFSA process in over 40 years</a:t>
            </a:r>
          </a:p>
          <a:p>
            <a:pPr>
              <a:spcBef>
                <a:spcPts val="1200"/>
              </a:spcBef>
            </a:pPr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Student Aid Index (SAI) replaces Expected Family Contribution (EFC)</a:t>
            </a:r>
          </a:p>
          <a:p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Goal is to make applying for federal student aid easier for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Georgia" panose="02040502050405020303" pitchFamily="18" charset="0"/>
                <a:cs typeface="Arial" panose="020B0604020202020204" pitchFamily="34" charset="0"/>
              </a:rPr>
              <a:t>A more streamlined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Georgia" panose="02040502050405020303" pitchFamily="18" charset="0"/>
                <a:cs typeface="Arial" panose="020B0604020202020204" pitchFamily="34" charset="0"/>
              </a:rPr>
              <a:t>Expanded eligibility for federal student 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Georgia" panose="02040502050405020303" pitchFamily="18" charset="0"/>
                <a:cs typeface="Arial" panose="020B0604020202020204" pitchFamily="34" charset="0"/>
              </a:rPr>
              <a:t>Reduced barriers for certain student populations (e.g., homeless and unaccompanied youth, incarcerated students, and students from low-income backgrounds)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Georgia" panose="02040502050405020303" pitchFamily="18" charset="0"/>
                <a:cs typeface="Arial" panose="020B0604020202020204" pitchFamily="34" charset="0"/>
              </a:rPr>
              <a:t>A better user experience for the FAFSA form</a:t>
            </a:r>
          </a:p>
          <a:p>
            <a:pPr>
              <a:spcBef>
                <a:spcPts val="1200"/>
              </a:spcBef>
            </a:pPr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Direct Data Exchange to import Federal Tax Information </a:t>
            </a:r>
          </a:p>
          <a:p>
            <a:pPr>
              <a:spcBef>
                <a:spcPts val="1200"/>
              </a:spcBef>
            </a:pPr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Changes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Georgia" panose="02040502050405020303" pitchFamily="18" charset="0"/>
                <a:cs typeface="Arial" panose="020B0604020202020204" pitchFamily="34" charset="0"/>
              </a:rPr>
              <a:t>Pell Grant eligibility formula</a:t>
            </a:r>
          </a:p>
        </p:txBody>
      </p:sp>
    </p:spTree>
    <p:extLst>
      <p:ext uri="{BB962C8B-B14F-4D97-AF65-F5344CB8AC3E}">
        <p14:creationId xmlns:p14="http://schemas.microsoft.com/office/powerpoint/2010/main" val="58420329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99"/>
            <a:ext cx="8229600" cy="646331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What is the Student </a:t>
            </a:r>
            <a:r>
              <a:rPr lang="en-US" sz="3600">
                <a:latin typeface="Georgia" panose="02040502050405020303" pitchFamily="18" charset="0"/>
              </a:rPr>
              <a:t>Aid Index (</a:t>
            </a:r>
            <a:r>
              <a:rPr lang="en-US" sz="3600" dirty="0">
                <a:latin typeface="Georgia" panose="02040502050405020303" pitchFamily="18" charset="0"/>
              </a:rPr>
              <a:t>SAI)?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4897" y="1219200"/>
            <a:ext cx="7834206" cy="4255165"/>
            <a:chOff x="547794" y="1620645"/>
            <a:chExt cx="7834206" cy="4255165"/>
          </a:xfrm>
        </p:grpSpPr>
        <p:sp>
          <p:nvSpPr>
            <p:cNvPr id="6" name="Freeform 5"/>
            <p:cNvSpPr/>
            <p:nvPr/>
          </p:nvSpPr>
          <p:spPr>
            <a:xfrm>
              <a:off x="547794" y="1620645"/>
              <a:ext cx="3349558" cy="4255165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9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atin typeface="Georgia" panose="02040502050405020303" pitchFamily="18" charset="0"/>
                  <a:ea typeface="Arial" charset="0"/>
                  <a:cs typeface="Arial" charset="0"/>
                </a:rPr>
                <a:t>Measurement of student’s and family’s ability to pay postsecondary educational expenses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181600" y="1620645"/>
              <a:ext cx="3200400" cy="1828800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Student contribution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181600" y="4047010"/>
              <a:ext cx="3200400" cy="1828800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Parent contribution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Georgia" panose="02040502050405020303" pitchFamily="18" charset="0"/>
                  <a:ea typeface="Arial" charset="0"/>
                  <a:cs typeface="Arial" charset="0"/>
                </a:rPr>
                <a:t> </a:t>
              </a:r>
              <a:r>
                <a:rPr lang="en-US" sz="2000" i="1" dirty="0">
                  <a:latin typeface="Georgia" panose="02040502050405020303" pitchFamily="18" charset="0"/>
                  <a:ea typeface="Arial" charset="0"/>
                  <a:cs typeface="Arial" charset="0"/>
                </a:rPr>
                <a:t>(for dependent students)</a:t>
              </a:r>
              <a:endParaRPr lang="en-US" sz="2400" i="1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>
              <a:off x="4267200" y="2529027"/>
              <a:ext cx="457200" cy="2438400"/>
            </a:xfrm>
            <a:prstGeom prst="leftBrac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solidFill>
                  <a:srgbClr val="005B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88283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Forms to apply for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4724400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FAFSA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Free Application for Federal Student Aid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https://studentaid.gov/</a:t>
            </a:r>
          </a:p>
          <a:p>
            <a:endParaRPr lang="en-US" sz="2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CSS Profile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Used by private institutions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College Scholarship Service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https://cssprofile.collegeboard.org/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Picture 4" descr="CSS Profile Participating Institutions and Programs">
            <a:extLst>
              <a:ext uri="{FF2B5EF4-FFF2-40B4-BE49-F238E27FC236}">
                <a16:creationId xmlns:a16="http://schemas.microsoft.com/office/drawing/2014/main" id="{F9AE391A-FFA1-24CA-5D38-7DACAAAE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2864304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A4D63-ED35-BCEE-3138-516326A48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1931615" cy="10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68576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Forms to apply for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4724400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TAP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NYS Tuition Assistance Program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https://www.tap.hesc.ny.gov/totw/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Opens December 1, 2024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Georgia" panose="02040502050405020303" pitchFamily="18" charset="0"/>
              </a:rPr>
              <a:t>EXCELSIOR SCHOLARSHIP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SUNY or CUNY school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https://www.hesc.ny.gov/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file FAFSA first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Application deadline is usually in August; it is a hard deadline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6" name="Picture 6" descr="ADA Part Time TAP - Hostos Community College">
            <a:extLst>
              <a:ext uri="{FF2B5EF4-FFF2-40B4-BE49-F238E27FC236}">
                <a16:creationId xmlns:a16="http://schemas.microsoft.com/office/drawing/2014/main" id="{CCAF31C4-68C6-4BE2-4C67-23ED80C8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62" y="1600200"/>
            <a:ext cx="2110468" cy="11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ew York's Promise to Students: Ever Upward">
            <a:extLst>
              <a:ext uri="{FF2B5EF4-FFF2-40B4-BE49-F238E27FC236}">
                <a16:creationId xmlns:a16="http://schemas.microsoft.com/office/drawing/2014/main" id="{4E8C5FD5-2DCE-D756-DE75-14C01882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92" y="3701975"/>
            <a:ext cx="2730408" cy="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911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24"/>
            <a:ext cx="8229600" cy="1077218"/>
          </a:xfrm>
        </p:spPr>
        <p:txBody>
          <a:bodyPr/>
          <a:lstStyle/>
          <a:p>
            <a:r>
              <a:rPr lang="en-US" sz="3200" dirty="0"/>
              <a:t>Free Application for Federal Student Aid (FAFSA</a:t>
            </a:r>
            <a:r>
              <a:rPr lang="en-US" sz="3200" baseline="30000" dirty="0"/>
              <a:t>®</a:t>
            </a:r>
            <a:r>
              <a:rPr lang="en-US" sz="3200" dirty="0"/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7772400" cy="44196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Georgia" panose="02040502050405020303" pitchFamily="18" charset="0"/>
              <a:ea typeface="ＭＳ Ｐゴシック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Georgia" panose="02040502050405020303" pitchFamily="18" charset="0"/>
                <a:ea typeface="ＭＳ Ｐゴシック"/>
                <a:cs typeface="Arial"/>
              </a:rPr>
              <a:t>For the 2025-26 academic year, the FAFSA will open by December 1st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Georgia" panose="02040502050405020303" pitchFamily="18" charset="0"/>
                <a:ea typeface="ＭＳ Ｐゴシック"/>
                <a:cs typeface="Arial"/>
              </a:rPr>
              <a:t>https://studentaid.gov/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Colleges may set FAFSA priority dates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1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777BC-A7ED-31B0-9670-D27DE1EE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0"/>
            <a:ext cx="2953141" cy="15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0964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do I need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457" y="1066800"/>
            <a:ext cx="7453086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Get an FSA ID and password (create account)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https://studentaid.gov 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2025-2026 Each ‘Contributor’ on the FAFSA will need their own FSA ID.</a:t>
            </a:r>
          </a:p>
          <a:p>
            <a:pPr lvl="2"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Users without a social security number can now create an FSA ID</a:t>
            </a:r>
          </a:p>
          <a:p>
            <a:pPr lvl="2"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Create FSA IDs as soon as possible – FSA ID creation and FAFSA submission cannot be completed on the same day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Decide which Colleges should receive information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Gather personal information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Bank statements and investment records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278495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IRS Direct Data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7453086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  <a:cs typeface="Arial" panose="020B0604020202020204" pitchFamily="34" charset="0"/>
              </a:rPr>
              <a:t>Each contributor will be invited to log in and provide their required information, as well as electronically sign their respective section on the FAFSA form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  <a:cs typeface="Arial" panose="020B0604020202020204" pitchFamily="34" charset="0"/>
              </a:rPr>
              <a:t>Contributors will consent to retrieve and transfer their federal tax information (FTI) directly into the FAFSA form via IRS Direct Data Exchange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  <a:cs typeface="Arial" panose="020B0604020202020204" pitchFamily="34" charset="0"/>
              </a:rPr>
              <a:t> The Department of Education requires consent from each contributor to: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Retrieve and disclose federal tax information (FTI)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Be eligible for federal student aid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Be eligible to receive an SAI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338803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CSS PROFILE</a:t>
            </a:r>
            <a:r>
              <a:rPr lang="en-US" dirty="0">
                <a:latin typeface="+mj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852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</a:rPr>
              <a:t>Used by most private colleges to award institutional funds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https://cssprofile.collegeboard.org/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</a:rPr>
              <a:t>Available on October 1</a:t>
            </a:r>
            <a:r>
              <a:rPr lang="en-US" sz="2300" baseline="30000" dirty="0">
                <a:latin typeface="Georgia" panose="02040502050405020303" pitchFamily="18" charset="0"/>
              </a:rPr>
              <a:t>st</a:t>
            </a:r>
            <a:r>
              <a:rPr lang="en-US" sz="2300" dirty="0">
                <a:latin typeface="Georgia" panose="02040502050405020303" pitchFamily="18" charset="0"/>
              </a:rPr>
              <a:t> each year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</a:rPr>
              <a:t>$25 initial application fee (one time charge)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$16 charge for each additional report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</a:rPr>
              <a:t>Approximately 300 questions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latin typeface="Georgia" panose="02040502050405020303" pitchFamily="18" charset="0"/>
              </a:rPr>
              <a:t>Must be filed electronically</a:t>
            </a:r>
          </a:p>
        </p:txBody>
      </p:sp>
      <p:pic>
        <p:nvPicPr>
          <p:cNvPr id="4" name="Picture 3" descr="CSS Profile Participating Institutions and Programs">
            <a:extLst>
              <a:ext uri="{FF2B5EF4-FFF2-40B4-BE49-F238E27FC236}">
                <a16:creationId xmlns:a16="http://schemas.microsoft.com/office/drawing/2014/main" id="{9E96F64C-4D87-D69D-6998-A51E32C8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2864304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NYS TAP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3" y="1117031"/>
            <a:ext cx="7723414" cy="46239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https://www.tap.hesc.ny.gov/totw/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Georgia" panose="02040502050405020303" pitchFamily="18" charset="0"/>
              </a:rPr>
              <a:t>Application opens on December 1, 2024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Georgia" panose="02040502050405020303" pitchFamily="18" charset="0"/>
              </a:rPr>
              <a:t>Based on family’s NYS taxable income – up to $125k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Georgia" panose="02040502050405020303" pitchFamily="18" charset="0"/>
                <a:ea typeface="ＭＳ Ｐゴシック"/>
              </a:rPr>
              <a:t>Awards currently range from $1000 - $5665</a:t>
            </a:r>
            <a:endParaRPr lang="en-US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latin typeface="Georgia" panose="02040502050405020303" pitchFamily="18" charset="0"/>
              </a:rPr>
              <a:t>Must attend an eligible NYS institution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Georgia" panose="02040502050405020303" pitchFamily="18" charset="0"/>
              </a:rPr>
              <a:t>Awards are for 8 semesters of full-time attendance</a:t>
            </a:r>
          </a:p>
        </p:txBody>
      </p:sp>
      <p:pic>
        <p:nvPicPr>
          <p:cNvPr id="4" name="Picture 6" descr="ADA Part Time TAP - Hostos Community College">
            <a:extLst>
              <a:ext uri="{FF2B5EF4-FFF2-40B4-BE49-F238E27FC236}">
                <a16:creationId xmlns:a16="http://schemas.microsoft.com/office/drawing/2014/main" id="{6EAA3028-F3BB-1D77-8834-FA46118F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3" y="4650590"/>
            <a:ext cx="1956707" cy="10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028A-AFA1-46A1-9C56-9D258300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NYS Excelsior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27EA-27F4-4FB9-87C6-A8C44F11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1037886"/>
            <a:ext cx="7556500" cy="4852537"/>
          </a:xfrm>
        </p:spPr>
        <p:txBody>
          <a:bodyPr/>
          <a:lstStyle/>
          <a:p>
            <a:r>
              <a:rPr lang="en-US" sz="2200" u="sng" dirty="0">
                <a:latin typeface="Georgia" panose="02040502050405020303" pitchFamily="18" charset="0"/>
              </a:rPr>
              <a:t>www.hesc.ny.gov/excelsior</a:t>
            </a:r>
          </a:p>
          <a:p>
            <a:r>
              <a:rPr lang="en-US" sz="2200" dirty="0">
                <a:latin typeface="Georgia" panose="02040502050405020303" pitchFamily="18" charset="0"/>
              </a:rPr>
              <a:t>Must be NYS resident at least 12 months prior to first day of enrollment</a:t>
            </a:r>
          </a:p>
          <a:p>
            <a:r>
              <a:rPr lang="en-US" sz="2200" dirty="0">
                <a:latin typeface="Georgia" panose="02040502050405020303" pitchFamily="18" charset="0"/>
              </a:rPr>
              <a:t>Federal AGI cannot exceed $125,000</a:t>
            </a:r>
          </a:p>
          <a:p>
            <a:r>
              <a:rPr lang="en-US" sz="2200" dirty="0">
                <a:latin typeface="Georgia" panose="02040502050405020303" pitchFamily="18" charset="0"/>
              </a:rPr>
              <a:t>Must attend SUNY or CUNY (State or City college in NY)</a:t>
            </a:r>
          </a:p>
          <a:p>
            <a:r>
              <a:rPr lang="en-US" sz="2200" dirty="0">
                <a:latin typeface="Georgia" panose="02040502050405020303" pitchFamily="18" charset="0"/>
              </a:rPr>
              <a:t>Student must be enrolled in at least 12 credits each semester of award; must earn 30 credits per year</a:t>
            </a:r>
          </a:p>
          <a:p>
            <a:r>
              <a:rPr lang="en-US" sz="2200" dirty="0">
                <a:latin typeface="Georgia" panose="02040502050405020303" pitchFamily="18" charset="0"/>
              </a:rPr>
              <a:t>Must agree to live and work in NYS after graduation for the same period of time as the award was received</a:t>
            </a:r>
          </a:p>
          <a:p>
            <a:r>
              <a:rPr lang="en-US" sz="2200" dirty="0">
                <a:latin typeface="Georgia" panose="02040502050405020303" pitchFamily="18" charset="0"/>
              </a:rPr>
              <a:t>Maximum award is $5,500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if eligible, the recipient will receive a tuition credit   	   </a:t>
            </a:r>
            <a:r>
              <a:rPr lang="en-US" sz="1600" dirty="0">
                <a:latin typeface="Georgia" panose="02040502050405020303" pitchFamily="18" charset="0"/>
              </a:rPr>
              <a:t>	  	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537BB-B709-4143-A615-B44FEEE5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256864"/>
            <a:ext cx="2057400" cy="6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279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is Financial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41960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Georgia" panose="02040502050405020303" pitchFamily="18" charset="0"/>
                <a:cs typeface="Arial" panose="020B0604020202020204" pitchFamily="34" charset="0"/>
              </a:rPr>
              <a:t>Financial aid is a term referring to any program that offers financial assistance towards the cost of pursuing an education. 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  <a:cs typeface="Arial" panose="020B0604020202020204" pitchFamily="34" charset="0"/>
              </a:rPr>
              <a:t>Includes grants, scholarships, sponsorships, loans, work-study, etc.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7199991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Frequent Errors</a:t>
            </a: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52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Social Security Numbers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Use exact spelling of name on social security card and correct social security number</a:t>
            </a:r>
            <a:endParaRPr lang="en-US" sz="2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Income earned by parents/stepparents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Household size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745184024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happens after I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53086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A FAFSA submission summary is sent to the student and colleges listed.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Verify that the information is correct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If corrections are needed, return to studentaid.gov and make corrections as soon as possible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Review the Student Aid Index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Schools will use this number to determine aid eligibility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Colleges will send communication outlining a financial aid package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Read financial aid information carefully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Some colleges require students to accept or reject some or all aid offered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17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0347170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+mj-lt"/>
              </a:rPr>
              <a:t>What is Cost of Attendance (COA)?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277" y="1295847"/>
            <a:ext cx="5324723" cy="421564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Tuition and fees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Housing and meals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Books and supplies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Transportation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Miscellaneous personal expenses 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1219200"/>
            <a:ext cx="1048297" cy="4292295"/>
            <a:chOff x="551903" y="1270305"/>
            <a:chExt cx="1048297" cy="42922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456A23-69BA-4151-9ABC-1A209A2A3136}"/>
                </a:ext>
              </a:extLst>
            </p:cNvPr>
            <p:cNvSpPr/>
            <p:nvPr/>
          </p:nvSpPr>
          <p:spPr>
            <a:xfrm>
              <a:off x="551903" y="4918947"/>
              <a:ext cx="104829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FFA9E-B79F-4A6A-B22E-B164473D6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73" y="4918947"/>
              <a:ext cx="643653" cy="6436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BE9B5D-146B-48A6-97DE-5B70C26389EA}"/>
                </a:ext>
              </a:extLst>
            </p:cNvPr>
            <p:cNvSpPr/>
            <p:nvPr/>
          </p:nvSpPr>
          <p:spPr>
            <a:xfrm>
              <a:off x="551904" y="4051580"/>
              <a:ext cx="104829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5015EF-B030-4189-B416-8215C881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94" y="4038600"/>
              <a:ext cx="685800" cy="685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534659-B095-4EA6-B9DB-1E822C700081}"/>
                </a:ext>
              </a:extLst>
            </p:cNvPr>
            <p:cNvSpPr/>
            <p:nvPr/>
          </p:nvSpPr>
          <p:spPr>
            <a:xfrm>
              <a:off x="559255" y="3166347"/>
              <a:ext cx="1040945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B0A180-BAF3-47B4-883C-58D8435F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407" y="3213853"/>
              <a:ext cx="548640" cy="5486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B52162-430D-4D01-9AC6-6D30DCD6E2A1}"/>
                </a:ext>
              </a:extLst>
            </p:cNvPr>
            <p:cNvSpPr/>
            <p:nvPr/>
          </p:nvSpPr>
          <p:spPr>
            <a:xfrm>
              <a:off x="559255" y="2251947"/>
              <a:ext cx="1040945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61CE08-B4E3-450C-9815-77805189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27" y="2230873"/>
              <a:ext cx="685800" cy="685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B4D95-7685-4620-AEC0-212D76DB2883}"/>
                </a:ext>
              </a:extLst>
            </p:cNvPr>
            <p:cNvSpPr/>
            <p:nvPr/>
          </p:nvSpPr>
          <p:spPr>
            <a:xfrm>
              <a:off x="588914" y="1320072"/>
              <a:ext cx="101128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B1F862-BA6A-49F1-9AE3-DD415174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57" y="1270305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736955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is the Financial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928737"/>
          </a:xfrm>
        </p:spPr>
        <p:txBody>
          <a:bodyPr/>
          <a:lstStyle/>
          <a:p>
            <a:pPr algn="ctr">
              <a:spcBef>
                <a:spcPct val="100000"/>
              </a:spcBef>
              <a:buNone/>
            </a:pPr>
            <a:endParaRPr lang="en-US" sz="3200" dirty="0">
              <a:latin typeface="+mn-lt"/>
            </a:endParaRPr>
          </a:p>
          <a:p>
            <a:pPr>
              <a:spcBef>
                <a:spcPct val="100000"/>
              </a:spcBef>
              <a:buNone/>
            </a:pPr>
            <a:r>
              <a:rPr lang="en-US" sz="3200" dirty="0">
                <a:latin typeface="+mn-lt"/>
                <a:cs typeface="Arial" panose="020B0604020202020204" pitchFamily="34" charset="0"/>
              </a:rPr>
              <a:t>			</a:t>
            </a: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		Cost</a:t>
            </a:r>
            <a:r>
              <a:rPr lang="en-US" sz="32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z="32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Attendance  (COA)</a:t>
            </a:r>
          </a:p>
          <a:p>
            <a:pPr>
              <a:spcBef>
                <a:spcPts val="1800"/>
              </a:spcBef>
              <a:buNone/>
            </a:pP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			 –</a:t>
            </a:r>
            <a:r>
              <a:rPr lang="en-US" sz="3200" dirty="0">
                <a:solidFill>
                  <a:srgbClr val="CC009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	</a:t>
            </a: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Student Aid Index (SAI)</a:t>
            </a:r>
          </a:p>
          <a:p>
            <a:pPr>
              <a:spcBef>
                <a:spcPts val="3000"/>
              </a:spcBef>
              <a:buNone/>
            </a:pP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			 =		Financial Need</a:t>
            </a:r>
          </a:p>
          <a:p>
            <a:pPr marL="0" indent="0">
              <a:buNone/>
            </a:pPr>
            <a:endParaRPr lang="en-US" sz="3200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85E0E-0E8E-46A5-9EAD-C99D92E2A8F1}"/>
              </a:ext>
            </a:extLst>
          </p:cNvPr>
          <p:cNvCxnSpPr>
            <a:cxnSpLocks/>
          </p:cNvCxnSpPr>
          <p:nvPr/>
        </p:nvCxnSpPr>
        <p:spPr>
          <a:xfrm>
            <a:off x="1600200" y="3581400"/>
            <a:ext cx="632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Financial Need: 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838200"/>
            <a:ext cx="7556500" cy="5233537"/>
          </a:xfrm>
        </p:spPr>
        <p:txBody>
          <a:bodyPr/>
          <a:lstStyle/>
          <a:p>
            <a:pPr defTabSz="5486400">
              <a:buNone/>
            </a:pPr>
            <a:r>
              <a:rPr lang="en-US" dirty="0">
                <a:latin typeface="+mj-lt"/>
              </a:rPr>
              <a:t>	</a:t>
            </a:r>
          </a:p>
          <a:p>
            <a:pPr defTabSz="548640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sz="25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Tuition</a:t>
            </a:r>
            <a:r>
              <a:rPr lang="en-US" sz="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	53,416</a:t>
            </a:r>
          </a:p>
          <a:p>
            <a:pPr defTabSz="5486400">
              <a:buNone/>
            </a:pPr>
            <a:r>
              <a:rPr lang="en-US" sz="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5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Housing/Meals/Insurance</a:t>
            </a:r>
            <a:r>
              <a:rPr lang="en-US" sz="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16,192</a:t>
            </a:r>
          </a:p>
          <a:p>
            <a:pPr defTabSz="5486400">
              <a:buNone/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2500" dirty="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Books</a:t>
            </a:r>
            <a:r>
              <a:rPr lang="en-US" sz="25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850</a:t>
            </a:r>
          </a:p>
          <a:p>
            <a:pPr defTabSz="5486400">
              <a:buNone/>
            </a:pPr>
            <a:r>
              <a:rPr lang="en-US" sz="25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500" dirty="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Personal Expenses/Transportation</a:t>
            </a:r>
            <a:r>
              <a:rPr lang="en-US" sz="25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1,030</a:t>
            </a:r>
          </a:p>
          <a:p>
            <a:pPr defTabSz="5486400">
              <a:buNone/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Direct Loan Fee</a:t>
            </a:r>
            <a:r>
              <a:rPr lang="en-US" dirty="0">
                <a:latin typeface="+mj-lt"/>
              </a:rPr>
              <a:t>	</a:t>
            </a:r>
            <a:r>
              <a:rPr lang="en-US" sz="2500" dirty="0">
                <a:latin typeface="+mj-lt"/>
                <a:cs typeface="Arial" panose="020B0604020202020204" pitchFamily="34" charset="0"/>
              </a:rPr>
              <a:t>70</a:t>
            </a:r>
          </a:p>
          <a:p>
            <a:pPr>
              <a:buNone/>
            </a:pPr>
            <a:endParaRPr lang="en-US" sz="1500" dirty="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500" b="1" dirty="0">
                <a:latin typeface="+mj-lt"/>
                <a:cs typeface="Arial" panose="020B0604020202020204" pitchFamily="34" charset="0"/>
              </a:rPr>
              <a:t>			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Cost</a:t>
            </a:r>
            <a:r>
              <a:rPr lang="en-US" sz="25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z="25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Attendance </a:t>
            </a:r>
            <a:r>
              <a:rPr lang="en-US" sz="2500" dirty="0">
                <a:latin typeface="+mj-lt"/>
                <a:cs typeface="Arial" panose="020B0604020202020204" pitchFamily="34" charset="0"/>
              </a:rPr>
              <a:t>					71,558</a:t>
            </a:r>
          </a:p>
          <a:p>
            <a:pPr lvl="0">
              <a:buClr>
                <a:srgbClr val="0F6FC6"/>
              </a:buClr>
              <a:buNone/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	–</a:t>
            </a:r>
            <a:r>
              <a:rPr lang="en-US" sz="2500" dirty="0">
                <a:solidFill>
                  <a:srgbClr val="CC0099"/>
                </a:solidFill>
                <a:latin typeface="+mj-lt"/>
                <a:cs typeface="Arial" panose="020B0604020202020204" pitchFamily="34" charset="0"/>
              </a:rPr>
              <a:t> 	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Student Aid Index (SAI)</a:t>
            </a:r>
            <a:r>
              <a:rPr lang="en-US" sz="2500" dirty="0">
                <a:latin typeface="+mj-lt"/>
                <a:cs typeface="Arial" panose="020B0604020202020204" pitchFamily="34" charset="0"/>
              </a:rPr>
              <a:t>			20,000</a:t>
            </a:r>
          </a:p>
          <a:p>
            <a:pPr lvl="0">
              <a:buClr>
                <a:srgbClr val="0F6FC6"/>
              </a:buClr>
              <a:buNone/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F6FC6"/>
              </a:buClr>
              <a:buNone/>
            </a:pPr>
            <a:r>
              <a:rPr lang="en-US" sz="2500" dirty="0">
                <a:latin typeface="+mj-lt"/>
                <a:cs typeface="Arial" panose="020B0604020202020204" pitchFamily="34" charset="0"/>
              </a:rPr>
              <a:t>	= 	</a:t>
            </a:r>
            <a:r>
              <a:rPr lang="en-US" sz="2500" dirty="0">
                <a:latin typeface="Georgia" panose="02040502050405020303" pitchFamily="18" charset="0"/>
                <a:cs typeface="Arial" panose="020B0604020202020204" pitchFamily="34" charset="0"/>
              </a:rPr>
              <a:t>Financial Need</a:t>
            </a:r>
            <a:r>
              <a:rPr lang="en-US" sz="2500" dirty="0">
                <a:latin typeface="+mj-lt"/>
                <a:cs typeface="Arial" panose="020B0604020202020204" pitchFamily="34" charset="0"/>
              </a:rPr>
              <a:t>						51,558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E3A3A3-A9E2-46CE-B0D3-A5DF144ADDF1}"/>
              </a:ext>
            </a:extLst>
          </p:cNvPr>
          <p:cNvCxnSpPr>
            <a:cxnSpLocks/>
          </p:cNvCxnSpPr>
          <p:nvPr/>
        </p:nvCxnSpPr>
        <p:spPr>
          <a:xfrm>
            <a:off x="1143000" y="4876800"/>
            <a:ext cx="670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Award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r>
              <a:rPr lang="en-US" sz="2500" dirty="0">
                <a:latin typeface="Georgia" panose="02040502050405020303" pitchFamily="18" charset="0"/>
              </a:rPr>
              <a:t>Financial aid packages are released once all forms have been submitted and the student has been accepted for admission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Single release date – colleges may hold all packages and release on one set date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Rolling release – colleges release on a daily basis as packages are completed</a:t>
            </a:r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1447800"/>
            <a:ext cx="7556500" cy="4525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19936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0BDE6-5819-45C8-27ED-F37A283E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582315" cy="3810000"/>
          </a:xfrm>
        </p:spPr>
      </p:pic>
    </p:spTree>
    <p:extLst>
      <p:ext uri="{BB962C8B-B14F-4D97-AF65-F5344CB8AC3E}">
        <p14:creationId xmlns:p14="http://schemas.microsoft.com/office/powerpoint/2010/main" val="1478286709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1"/>
            <a:ext cx="8001000" cy="5638799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en-US" sz="6000" dirty="0">
                <a:latin typeface="Georgia" panose="02040502050405020303" pitchFamily="18" charset="0"/>
              </a:rPr>
              <a:t>Questions?</a:t>
            </a:r>
          </a:p>
        </p:txBody>
      </p:sp>
    </p:spTree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Lori Hulse</a:t>
            </a:r>
          </a:p>
          <a:p>
            <a:pPr>
              <a:spcBef>
                <a:spcPts val="0"/>
              </a:spcBef>
              <a:buNone/>
            </a:pPr>
            <a:r>
              <a:rPr lang="en-US">
                <a:latin typeface="Georgia" panose="02040502050405020303" pitchFamily="18" charset="0"/>
              </a:rPr>
              <a:t>Senior Assistant Director</a:t>
            </a:r>
            <a:endParaRPr lang="en-US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Student Financial Services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Ithaca College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  <a:ea typeface="ＭＳ Ｐゴシック"/>
              </a:rPr>
              <a:t>lhulse@ithaca.edu</a:t>
            </a:r>
            <a:endParaRPr lang="en-US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Georgia" panose="02040502050405020303" pitchFamily="18" charset="0"/>
              <a:ea typeface="ＭＳ Ｐゴシック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  <a:ea typeface="ＭＳ Ｐゴシック"/>
              </a:rPr>
              <a:t>607.274.3131 (phone)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607.274.1895 (fax)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www.ithaca.edu/finaid</a:t>
            </a: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sfs@ithaca.edu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23"/>
            <a:ext cx="8229600" cy="107721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General Eligibility Requirements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2600" dirty="0">
                <a:latin typeface="Georgia" panose="02040502050405020303" pitchFamily="18" charset="0"/>
              </a:rPr>
              <a:t>(for federal financial 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219199"/>
            <a:ext cx="7924800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Be a U.S. citizen or eligible noncitizen         </a:t>
            </a:r>
            <a:r>
              <a:rPr lang="en-US" sz="3200" dirty="0">
                <a:latin typeface="Georgia" panose="02040502050405020303" pitchFamily="18" charset="0"/>
                <a:cs typeface="Arial" panose="020B0604020202020204" pitchFamily="34" charset="0"/>
              </a:rPr>
              <a:t>		 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(social security number required)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Attend a college approved for federal funding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Seeking a degree, certificate, or diploma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Maintain satisfactory academic progress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Must not owe a refund on a federal grant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600" dirty="0">
                <a:latin typeface="Georgia" panose="02040502050405020303" pitchFamily="18" charset="0"/>
                <a:cs typeface="Arial" panose="020B0604020202020204" pitchFamily="34" charset="0"/>
              </a:rPr>
              <a:t>Must not be in default on a federal student loan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209673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Sources of Financial Aid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1143000"/>
            <a:ext cx="6400800" cy="4495800"/>
            <a:chOff x="1524000" y="1143000"/>
            <a:chExt cx="6400800" cy="457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ACE746-39D5-443C-A348-D9F47A955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7000" y="1600200"/>
              <a:ext cx="4114800" cy="411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E4F802F6-2AC1-458A-97D1-724FB0D5A8DD}"/>
                </a:ext>
              </a:extLst>
            </p:cNvPr>
            <p:cNvSpPr/>
            <p:nvPr/>
          </p:nvSpPr>
          <p:spPr>
            <a:xfrm>
              <a:off x="3581400" y="1143000"/>
              <a:ext cx="2286000" cy="1097280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  <a:cs typeface="Arial" panose="020B0604020202020204" pitchFamily="34" charset="0"/>
                </a:rPr>
                <a:t>Federal Government</a:t>
              </a: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466C2856-6045-4D2B-8A2C-BABE45A104D6}"/>
                </a:ext>
              </a:extLst>
            </p:cNvPr>
            <p:cNvSpPr/>
            <p:nvPr/>
          </p:nvSpPr>
          <p:spPr>
            <a:xfrm>
              <a:off x="5638800" y="2588623"/>
              <a:ext cx="2286000" cy="109728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  <a:cs typeface="Arial" panose="020B0604020202020204" pitchFamily="34" charset="0"/>
                </a:rPr>
                <a:t>States</a:t>
              </a:r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4F86BE0F-FDFD-4AD9-B5A7-83E9EB0175E5}"/>
                </a:ext>
              </a:extLst>
            </p:cNvPr>
            <p:cNvSpPr/>
            <p:nvPr/>
          </p:nvSpPr>
          <p:spPr>
            <a:xfrm>
              <a:off x="5257800" y="4343400"/>
              <a:ext cx="2286000" cy="1097280"/>
            </a:xfrm>
            <a:prstGeom prst="roundRect">
              <a:avLst/>
            </a:prstGeom>
            <a:solidFill>
              <a:srgbClr val="90026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  <a:cs typeface="Arial" panose="020B0604020202020204" pitchFamily="34" charset="0"/>
                </a:rPr>
                <a:t>College and Universities</a:t>
              </a: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A5D71047-7555-47AA-ADA3-E79A7E50F23D}"/>
                </a:ext>
              </a:extLst>
            </p:cNvPr>
            <p:cNvSpPr/>
            <p:nvPr/>
          </p:nvSpPr>
          <p:spPr>
            <a:xfrm>
              <a:off x="2057400" y="4343400"/>
              <a:ext cx="2286000" cy="109728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  <a:cs typeface="Arial" panose="020B0604020202020204" pitchFamily="34" charset="0"/>
                </a:rPr>
                <a:t>Private Sources</a:t>
              </a:r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10349136-4240-4CAF-ABC9-4C6829FD2E9C}"/>
                </a:ext>
              </a:extLst>
            </p:cNvPr>
            <p:cNvSpPr/>
            <p:nvPr/>
          </p:nvSpPr>
          <p:spPr>
            <a:xfrm>
              <a:off x="1524000" y="2588623"/>
              <a:ext cx="2286000" cy="10972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  <a:cs typeface="Arial" panose="020B0604020202020204" pitchFamily="34" charset="0"/>
                </a:rPr>
                <a:t>Employers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28363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Federal Government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1050" y="1371600"/>
            <a:ext cx="7581900" cy="3876900"/>
            <a:chOff x="266700" y="1228500"/>
            <a:chExt cx="8610600" cy="4401000"/>
          </a:xfrm>
        </p:grpSpPr>
        <p:sp>
          <p:nvSpPr>
            <p:cNvPr id="4" name="Rectangle 3"/>
            <p:cNvSpPr/>
            <p:nvPr/>
          </p:nvSpPr>
          <p:spPr>
            <a:xfrm>
              <a:off x="266700" y="1597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7230" y="1228500"/>
              <a:ext cx="7772418" cy="738000"/>
              <a:chOff x="430530" y="47400"/>
              <a:chExt cx="7772418" cy="7380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30530" y="47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5"/>
              <p:cNvSpPr txBox="1"/>
              <p:nvPr/>
            </p:nvSpPr>
            <p:spPr>
              <a:xfrm>
                <a:off x="466556" y="83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>
                    <a:latin typeface="Georgia" panose="02040502050405020303" pitchFamily="18" charset="0"/>
                    <a:cs typeface="Arial" panose="020B0604020202020204" pitchFamily="34" charset="0"/>
                  </a:rPr>
                  <a:t>Largest source of financial aid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66700" y="2731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97230" y="2362500"/>
              <a:ext cx="7772418" cy="738000"/>
              <a:chOff x="430530" y="1181400"/>
              <a:chExt cx="7772418" cy="7380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30530" y="1181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ounded Rectangle 8"/>
              <p:cNvSpPr txBox="1"/>
              <p:nvPr/>
            </p:nvSpPr>
            <p:spPr>
              <a:xfrm>
                <a:off x="466556" y="1217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>
                    <a:latin typeface="Georgia" panose="02040502050405020303" pitchFamily="18" charset="0"/>
                    <a:cs typeface="Arial" panose="020B0604020202020204" pitchFamily="34" charset="0"/>
                  </a:rPr>
                  <a:t>Aid provided primarily on the basis of financial need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66700" y="3865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230" y="3496500"/>
              <a:ext cx="7772418" cy="738000"/>
              <a:chOff x="430530" y="2315400"/>
              <a:chExt cx="7772418" cy="73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30530" y="2315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ounded Rectangle 11"/>
              <p:cNvSpPr txBox="1"/>
              <p:nvPr/>
            </p:nvSpPr>
            <p:spPr>
              <a:xfrm>
                <a:off x="466556" y="2351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>
                    <a:latin typeface="Georgia" panose="02040502050405020303" pitchFamily="18" charset="0"/>
                    <a:cs typeface="Arial" panose="020B0604020202020204" pitchFamily="34" charset="0"/>
                  </a:rPr>
                  <a:t>Must apply each</a:t>
                </a:r>
                <a:r>
                  <a:rPr lang="en-US" sz="2400" kern="1200" dirty="0">
                    <a:solidFill>
                      <a:srgbClr val="FF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>
                    <a:latin typeface="Georgia" panose="02040502050405020303" pitchFamily="18" charset="0"/>
                    <a:cs typeface="Arial" panose="020B0604020202020204" pitchFamily="34" charset="0"/>
                  </a:rPr>
                  <a:t>year using the FAFSA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66700" y="4999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7230" y="4630500"/>
              <a:ext cx="7772418" cy="738000"/>
              <a:chOff x="430530" y="3449400"/>
              <a:chExt cx="7772418" cy="738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30530" y="3449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ounded Rectangle 14"/>
              <p:cNvSpPr txBox="1"/>
              <p:nvPr/>
            </p:nvSpPr>
            <p:spPr>
              <a:xfrm>
                <a:off x="466556" y="3485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>
                    <a:latin typeface="Georgia" panose="02040502050405020303" pitchFamily="18" charset="0"/>
                    <a:cs typeface="Arial" panose="020B0604020202020204" pitchFamily="34" charset="0"/>
                  </a:rPr>
                  <a:t>Eligibility requirements must be met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1708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967844"/>
              </p:ext>
            </p:extLst>
          </p:nvPr>
        </p:nvGraphicFramePr>
        <p:xfrm>
          <a:off x="628650" y="1219200"/>
          <a:ext cx="78867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23186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761259"/>
              </p:ext>
            </p:extLst>
          </p:nvPr>
        </p:nvGraphicFramePr>
        <p:xfrm>
          <a:off x="895350" y="1295400"/>
          <a:ext cx="73533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18253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02532"/>
              </p:ext>
            </p:extLst>
          </p:nvPr>
        </p:nvGraphicFramePr>
        <p:xfrm>
          <a:off x="876300" y="1447800"/>
          <a:ext cx="73914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370700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ic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183EBC1E5914FA993C91A7DCB5829" ma:contentTypeVersion="18" ma:contentTypeDescription="Create a new document." ma:contentTypeScope="" ma:versionID="766cf8049230c4e6eaf0de9507be13a0">
  <xsd:schema xmlns:xsd="http://www.w3.org/2001/XMLSchema" xmlns:xs="http://www.w3.org/2001/XMLSchema" xmlns:p="http://schemas.microsoft.com/office/2006/metadata/properties" xmlns:ns3="7ab83929-c819-41bf-a781-cb1b19534459" xmlns:ns4="82b9643e-5011-442c-ba54-729033bdf426" targetNamespace="http://schemas.microsoft.com/office/2006/metadata/properties" ma:root="true" ma:fieldsID="60a261f2a0ebc579467fe6b691e194ad" ns3:_="" ns4:_="">
    <xsd:import namespace="7ab83929-c819-41bf-a781-cb1b19534459"/>
    <xsd:import namespace="82b9643e-5011-442c-ba54-729033bdf4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83929-c819-41bf-a781-cb1b195344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9643e-5011-442c-ba54-729033bdf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b9643e-5011-442c-ba54-729033bdf426" xsi:nil="true"/>
  </documentManagement>
</p:properties>
</file>

<file path=customXml/itemProps1.xml><?xml version="1.0" encoding="utf-8"?>
<ds:datastoreItem xmlns:ds="http://schemas.openxmlformats.org/officeDocument/2006/customXml" ds:itemID="{E4A9B87C-08BA-4022-A6BA-C54FF2583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83929-c819-41bf-a781-cb1b19534459"/>
    <ds:schemaRef ds:uri="82b9643e-5011-442c-ba54-729033bdf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38C10-E80F-444E-95EC-0FFA60917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7A9F8-7CD3-4B12-AA84-4A41613982C8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7ab83929-c819-41bf-a781-cb1b1953445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2b9643e-5011-442c-ba54-729033bdf4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icpowerpoint</Template>
  <TotalTime>6746</TotalTime>
  <Words>1758</Words>
  <Application>Microsoft Office PowerPoint</Application>
  <PresentationFormat>On-screen Show (4:3)</PresentationFormat>
  <Paragraphs>269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Georgia</vt:lpstr>
      <vt:lpstr>Verdana</vt:lpstr>
      <vt:lpstr>icpowerpoint</vt:lpstr>
      <vt:lpstr>PowerPoint Presentation</vt:lpstr>
      <vt:lpstr>Discussion Topics</vt:lpstr>
      <vt:lpstr>What is Financial Aid?</vt:lpstr>
      <vt:lpstr>General Eligibility Requirements (for federal financial aid)</vt:lpstr>
      <vt:lpstr>Sources of Financial Aid</vt:lpstr>
      <vt:lpstr>Federal Government </vt:lpstr>
      <vt:lpstr>Federal Student Aid Programs</vt:lpstr>
      <vt:lpstr>Private Sources</vt:lpstr>
      <vt:lpstr>Employers</vt:lpstr>
      <vt:lpstr>Categories of Financial Aid</vt:lpstr>
      <vt:lpstr>Types of Financial Aid</vt:lpstr>
      <vt:lpstr>Gift Aid: Scholarships</vt:lpstr>
      <vt:lpstr>Gift Aid: Grants</vt:lpstr>
      <vt:lpstr>Gift Aid: Grants</vt:lpstr>
      <vt:lpstr>Self-Help Aid:  Employment</vt:lpstr>
      <vt:lpstr>Self-Help Aid: Loan Types</vt:lpstr>
      <vt:lpstr>Self-Help Aid: Loan Types (continued)</vt:lpstr>
      <vt:lpstr>Outside Resources</vt:lpstr>
      <vt:lpstr>PowerPoint Presentation</vt:lpstr>
      <vt:lpstr>FAFSA Simplification Act </vt:lpstr>
      <vt:lpstr>What is the Student Aid Index (SAI)?</vt:lpstr>
      <vt:lpstr>Forms to apply for aid</vt:lpstr>
      <vt:lpstr>Forms to apply for aid</vt:lpstr>
      <vt:lpstr>Free Application for Federal Student Aid (FAFSA®)</vt:lpstr>
      <vt:lpstr>What do I need to get started?</vt:lpstr>
      <vt:lpstr>IRS Direct Data Exchange</vt:lpstr>
      <vt:lpstr>CSS PROFILE </vt:lpstr>
      <vt:lpstr>NYS TAP</vt:lpstr>
      <vt:lpstr>NYS Excelsior Scholarship</vt:lpstr>
      <vt:lpstr>Frequent Errors</vt:lpstr>
      <vt:lpstr>What happens after I apply?</vt:lpstr>
      <vt:lpstr>What is Cost of Attendance (COA)?</vt:lpstr>
      <vt:lpstr>What is the Financial Need?</vt:lpstr>
      <vt:lpstr>Financial Need:  An Example</vt:lpstr>
      <vt:lpstr>Award Notification</vt:lpstr>
      <vt:lpstr>Special Circumstances</vt:lpstr>
      <vt:lpstr>Special Circumstances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Barbie Bargher</dc:creator>
  <cp:lastModifiedBy>Nenette Greeno</cp:lastModifiedBy>
  <cp:revision>329</cp:revision>
  <cp:lastPrinted>2019-10-01T20:24:45Z</cp:lastPrinted>
  <dcterms:created xsi:type="dcterms:W3CDTF">2006-08-16T00:00:00Z</dcterms:created>
  <dcterms:modified xsi:type="dcterms:W3CDTF">2024-11-20T12:49:58Z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0x0101007F7183EBC1E5914FA993C91A7DCB5829</vt:lpwstr>
  </property>
</Properties>
</file>